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6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67" r:id="rId9"/>
    <p:sldId id="1314" r:id="rId10"/>
    <p:sldId id="1315" r:id="rId11"/>
    <p:sldId id="1317" r:id="rId12"/>
    <p:sldId id="1316" r:id="rId13"/>
    <p:sldId id="1320" r:id="rId14"/>
    <p:sldId id="1318" r:id="rId15"/>
    <p:sldId id="1313" r:id="rId16"/>
    <p:sldId id="1366" r:id="rId17"/>
    <p:sldId id="1321" r:id="rId18"/>
    <p:sldId id="1327" r:id="rId19"/>
    <p:sldId id="1339" r:id="rId20"/>
    <p:sldId id="1340" r:id="rId21"/>
    <p:sldId id="1369" r:id="rId22"/>
    <p:sldId id="1332" r:id="rId23"/>
    <p:sldId id="1330" r:id="rId24"/>
    <p:sldId id="1329" r:id="rId25"/>
    <p:sldId id="1331" r:id="rId26"/>
    <p:sldId id="1368" r:id="rId27"/>
    <p:sldId id="1335" r:id="rId28"/>
    <p:sldId id="1336" r:id="rId29"/>
    <p:sldId id="1337" r:id="rId30"/>
    <p:sldId id="1354" r:id="rId31"/>
    <p:sldId id="1338" r:id="rId32"/>
    <p:sldId id="1348" r:id="rId33"/>
    <p:sldId id="1347" r:id="rId34"/>
    <p:sldId id="1342" r:id="rId35"/>
    <p:sldId id="1355" r:id="rId36"/>
    <p:sldId id="1370" r:id="rId37"/>
    <p:sldId id="1371" r:id="rId38"/>
    <p:sldId id="1372" r:id="rId39"/>
    <p:sldId id="1373" r:id="rId40"/>
    <p:sldId id="1374" r:id="rId41"/>
    <p:sldId id="1344" r:id="rId42"/>
    <p:sldId id="1352" r:id="rId43"/>
    <p:sldId id="1358" r:id="rId44"/>
    <p:sldId id="1350" r:id="rId45"/>
    <p:sldId id="1359" r:id="rId46"/>
    <p:sldId id="1360" r:id="rId47"/>
    <p:sldId id="1361" r:id="rId48"/>
    <p:sldId id="1362" r:id="rId49"/>
    <p:sldId id="1363" r:id="rId50"/>
    <p:sldId id="1375" r:id="rId51"/>
    <p:sldId id="1376" r:id="rId52"/>
    <p:sldId id="1387" r:id="rId53"/>
    <p:sldId id="1388" r:id="rId54"/>
    <p:sldId id="1378" r:id="rId55"/>
    <p:sldId id="1379" r:id="rId56"/>
    <p:sldId id="1382" r:id="rId57"/>
    <p:sldId id="1383" r:id="rId58"/>
    <p:sldId id="1380" r:id="rId59"/>
    <p:sldId id="1384" r:id="rId60"/>
    <p:sldId id="1385" r:id="rId61"/>
    <p:sldId id="1232" r:id="rId62"/>
    <p:sldId id="1389" r:id="rId63"/>
    <p:sldId id="1390" r:id="rId64"/>
    <p:sldId id="1391" r:id="rId65"/>
    <p:sldId id="1392" r:id="rId66"/>
    <p:sldId id="1409" r:id="rId67"/>
    <p:sldId id="1393" r:id="rId68"/>
    <p:sldId id="1410" r:id="rId69"/>
    <p:sldId id="1394" r:id="rId70"/>
    <p:sldId id="1395" r:id="rId71"/>
    <p:sldId id="1396" r:id="rId72"/>
    <p:sldId id="1397" r:id="rId73"/>
    <p:sldId id="1411" r:id="rId74"/>
    <p:sldId id="1398" r:id="rId75"/>
    <p:sldId id="1412" r:id="rId76"/>
    <p:sldId id="1399" r:id="rId77"/>
    <p:sldId id="1402" r:id="rId78"/>
    <p:sldId id="1403" r:id="rId79"/>
    <p:sldId id="1404" r:id="rId80"/>
    <p:sldId id="1405" r:id="rId81"/>
    <p:sldId id="1406" r:id="rId82"/>
    <p:sldId id="1407" r:id="rId83"/>
    <p:sldId id="1408" r:id="rId84"/>
    <p:sldId id="1413" r:id="rId8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98556" autoAdjust="0"/>
  </p:normalViewPr>
  <p:slideViewPr>
    <p:cSldViewPr>
      <p:cViewPr>
        <p:scale>
          <a:sx n="125" d="100"/>
          <a:sy n="125" d="100"/>
        </p:scale>
        <p:origin x="-84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recommendation systems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03400"/>
            <a:ext cx="607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181100"/>
            <a:ext cx="8429625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 matrix factorization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Recommending with python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4859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is that users like items that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other items they’ve consumed.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Alice = (-3, 2, -2)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7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items (movies)</a:t>
            </a:r>
            <a:r>
              <a:rPr lang="en-US" sz="3000" dirty="0" smtClean="0">
                <a:latin typeface="PFDinTextCompPro-Italic"/>
                <a:cs typeface="PFDinTextCompPro-Italic"/>
              </a:rPr>
              <a:t>:					predicted ratings: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Alice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6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Alice = </a:t>
            </a:r>
            <a:r>
              <a:rPr lang="en-US" sz="3000" dirty="0" smtClean="0">
                <a:latin typeface="PFDinTextCompPro-Italic"/>
                <a:cs typeface="PFDinTextCompPro-Italic"/>
              </a:rPr>
              <a:t>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603" y="4988868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www.pandora.com</a:t>
            </a:r>
            <a:r>
              <a:rPr lang="en-US" sz="900" i="1" dirty="0">
                <a:latin typeface="+mn-lt"/>
              </a:rPr>
              <a:t>/about/</a:t>
            </a:r>
            <a:r>
              <a:rPr lang="en-US" sz="900" i="1" dirty="0" err="1">
                <a:latin typeface="+mn-lt"/>
              </a:rPr>
              <a:t>mgp</a:t>
            </a:r>
            <a:endParaRPr lang="en-US" sz="9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952499"/>
            <a:ext cx="8305266" cy="4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to each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other)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85062" y="1333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similar to 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similar to 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653337" y="2171700"/>
            <a:ext cx="1463675" cy="19812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User-based collaborative filtering is possible but less efficient, since there are typically more users than items.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866900"/>
            <a:ext cx="1463675" cy="2514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different than content-based filtering!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Though we’re making recommendations based on items, we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not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embedding the items in a feature space.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3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For example, we could decompose the ratings matrix via SVD to reduce the dimensionality and extract </a:t>
            </a:r>
            <a:r>
              <a:rPr lang="en-US" sz="3000" dirty="0" smtClean="0">
                <a:latin typeface="PFDinTextCompPro-Medium"/>
                <a:cs typeface="PFDinTextCompPro-Medium"/>
              </a:rPr>
              <a:t>latent variables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0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constructed by taking dot products of user &amp; item vectors in the latent feature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2" y="964186"/>
            <a:ext cx="4506911" cy="3949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87" y="4914900"/>
            <a:ext cx="46799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://www2.research.att.com/~</a:t>
            </a:r>
            <a:r>
              <a:rPr lang="en-US" sz="900" i="1" dirty="0" err="1">
                <a:latin typeface="+mn-lt"/>
              </a:rPr>
              <a:t>volinsky</a:t>
            </a:r>
            <a:r>
              <a:rPr lang="en-US" sz="900" i="1" dirty="0">
                <a:latin typeface="+mn-lt"/>
              </a:rPr>
              <a:t>/papers/</a:t>
            </a:r>
            <a:r>
              <a:rPr lang="en-US" sz="900" i="1" dirty="0" err="1">
                <a:latin typeface="+mn-lt"/>
              </a:rPr>
              <a:t>ieeecomputer.pdf</a:t>
            </a:r>
            <a:endParaRPr lang="en-US" sz="9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080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7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the conclusion of the Netflix prize, these latent factor methods for collaborative filtering have been regarded as the state-of-the-art in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technology.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they do have some drawbacks: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lots of (high-dimensional) ratings data needed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data is typically very sparse (in the Netflix prize dataset, ~99% of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possible ratings were missing)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susceptible to fraud (e.g.,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shilling attacks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smtClean="0">
                <a:latin typeface="PFDinTextCompPro-Medium"/>
                <a:cs typeface="PFDinTextCompPro-Medium"/>
              </a:rPr>
              <a:t>cold start problem</a:t>
            </a:r>
            <a:r>
              <a:rPr lang="en-US" sz="3000" dirty="0" smtClean="0">
                <a:latin typeface="PFDinTextCompPro-Italic"/>
                <a:cs typeface="PFDinTextCompPro-Italic"/>
              </a:rPr>
              <a:t>: need lots of data on new user or item before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recommendations can be made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1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</a:t>
            </a:r>
            <a:r>
              <a:rPr lang="en-US" sz="3000" dirty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30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etc.)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smtClean="0">
                <a:latin typeface="PFDinTextCompPro-Italic"/>
                <a:cs typeface="PFDinTextCompPro-Italic"/>
              </a:rPr>
              <a:t>etc.) </a:t>
            </a:r>
            <a:r>
              <a:rPr lang="en-US" sz="3000" dirty="0" smtClean="0">
                <a:latin typeface="PFDinTextCompPro-Italic"/>
                <a:cs typeface="PFDinTextCompPro-Italic"/>
              </a:rPr>
              <a:t>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Implicit feedback can help to infer user preferences when explicit feedback is not available, therefore easing the cold start problem.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6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(e.g., by using content-based info to “boost” a collaborative model).</a:t>
            </a:r>
          </a:p>
        </p:txBody>
      </p:sp>
    </p:spTree>
    <p:extLst>
      <p:ext uri="{BB962C8B-B14F-4D97-AF65-F5344CB8AC3E}">
        <p14:creationId xmlns:p14="http://schemas.microsoft.com/office/powerpoint/2010/main" val="332224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(e.g.,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(e.g., demographic info).</a:t>
            </a: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(e.g.,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(e.g., demographic info).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Hybrid methods can also make the data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sparsity</a:t>
            </a:r>
            <a:r>
              <a:rPr lang="en-US" sz="3000" dirty="0" smtClean="0">
                <a:latin typeface="PFDinTextCompPro-Italic"/>
                <a:cs typeface="PFDinTextCompPro-Italic"/>
              </a:rPr>
              <a:t> issue easier to deal with, by broadening the set of features under consideration.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A matrix factorization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61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</p:txBody>
      </p:sp>
    </p:spTree>
    <p:extLst>
      <p:ext uri="{BB962C8B-B14F-4D97-AF65-F5344CB8AC3E}">
        <p14:creationId xmlns:p14="http://schemas.microsoft.com/office/powerpoint/2010/main" val="41469015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Predicted ratings are given by inner products in this space, so for user </a:t>
            </a:r>
            <a:r>
              <a:rPr lang="en-US" sz="2500" i="1" dirty="0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item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we can write: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4013200"/>
            <a:ext cx="1981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3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</p:txBody>
      </p:sp>
    </p:spTree>
    <p:extLst>
      <p:ext uri="{BB962C8B-B14F-4D97-AF65-F5344CB8AC3E}">
        <p14:creationId xmlns:p14="http://schemas.microsoft.com/office/powerpoint/2010/main" val="3040258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Interpolating missing values is an expensive process and can lead to inaccurate predictions, so we need another way to perform this factorization.</a:t>
            </a:r>
          </a:p>
        </p:txBody>
      </p:sp>
    </p:spTree>
    <p:extLst>
      <p:ext uri="{BB962C8B-B14F-4D97-AF65-F5344CB8AC3E}">
        <p14:creationId xmlns:p14="http://schemas.microsoft.com/office/powerpoint/2010/main" val="3635154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661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1409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filtering strategies can still be item-based!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60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333500"/>
            <a:ext cx="1463675" cy="2133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loss function has two unknowns (q, p) and so is not convex!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can be minimized using a method called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alternating least squares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33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</p:txBody>
      </p:sp>
    </p:spTree>
    <p:extLst>
      <p:ext uri="{BB962C8B-B14F-4D97-AF65-F5344CB8AC3E}">
        <p14:creationId xmlns:p14="http://schemas.microsoft.com/office/powerpoint/2010/main" val="1717271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37" y="4622800"/>
            <a:ext cx="7366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capture these biases in our model by generalizing        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</a:t>
            </a:r>
            <a:r>
              <a:rPr lang="en-US" sz="3000" i="1" dirty="0" smtClean="0">
                <a:latin typeface="Symbol" charset="2"/>
                <a:cs typeface="Symbol" charset="2"/>
              </a:rPr>
              <a:t>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global average rating,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item bias, 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user bias, and           is the user-item interaction.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37" y="2857500"/>
            <a:ext cx="6223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187" y="3568700"/>
            <a:ext cx="356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42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 modifications can be made to this model (incorporating implicit feedback, capturing temporal effects, attaching confidence scores to predictions), and you can find some of the details in the readings.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79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51694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epilogue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v. 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99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" y="1282457"/>
            <a:ext cx="8567738" cy="3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31786</TotalTime>
  <Pages>0</Pages>
  <Words>3893</Words>
  <Characters>0</Characters>
  <Application>Microsoft Macintosh PowerPoint</Application>
  <PresentationFormat>Custom</PresentationFormat>
  <Lines>0</Lines>
  <Paragraphs>604</Paragraphs>
  <Slides>83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GA_Instructor_Template_Deck</vt:lpstr>
      <vt:lpstr>Agenda</vt:lpstr>
      <vt:lpstr>INTRO to DATA SCIENCE recommendation systems</vt:lpstr>
      <vt:lpstr>I. Content-based filtering ii. Collaborative filtering Iii. A matrix factorization model iv. The netflix prize  exercise: V. Recommending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 matrix factorization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8803</cp:revision>
  <cp:lastPrinted>2013-04-25T19:02:49Z</cp:lastPrinted>
  <dcterms:modified xsi:type="dcterms:W3CDTF">2014-09-24T20:43:58Z</dcterms:modified>
</cp:coreProperties>
</file>